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EB Garamond SemiBold"/>
      <p:regular r:id="rId22"/>
      <p:bold r:id="rId23"/>
      <p:italic r:id="rId24"/>
      <p:boldItalic r:id="rId25"/>
    </p:embeddedFont>
    <p:embeddedFont>
      <p:font typeface="EB Garamond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EBGaramondSemiBold-regular.fntdata"/><Relationship Id="rId21" Type="http://schemas.openxmlformats.org/officeDocument/2006/relationships/slide" Target="slides/slide16.xml"/><Relationship Id="rId24" Type="http://schemas.openxmlformats.org/officeDocument/2006/relationships/font" Target="fonts/EBGaramondSemiBold-italic.fntdata"/><Relationship Id="rId23" Type="http://schemas.openxmlformats.org/officeDocument/2006/relationships/font" Target="fonts/EBGaramondSemi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EBGaramond-regular.fntdata"/><Relationship Id="rId25" Type="http://schemas.openxmlformats.org/officeDocument/2006/relationships/font" Target="fonts/EBGaramondSemiBold-boldItalic.fntdata"/><Relationship Id="rId28" Type="http://schemas.openxmlformats.org/officeDocument/2006/relationships/font" Target="fonts/EBGaramond-italic.fntdata"/><Relationship Id="rId27" Type="http://schemas.openxmlformats.org/officeDocument/2006/relationships/font" Target="fonts/EBGaramon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EBGaramond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b11e20dfbf_4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b11e20dfbf_4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b7f006d2ab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b7f006d2a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b16faf431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b16faf431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b18ce13ec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b18ce13ec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b7f006d2a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b7f006d2a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b7f006d2ab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b7f006d2a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b7f006d2a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b7f006d2a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b17a17c9e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b17a17c9e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b11e20dfbf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b11e20dfbf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b11e20dfbf_4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b11e20dfbf_4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b11e20dfbf_4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b11e20dfbf_4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b17a17c9e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b17a17c9e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b7f006d2ab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b7f006d2a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b11e20dfbf_4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b11e20dfbf_4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b11e20dfbf_4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b11e20dfbf_4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b16faf431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b16faf431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Relationship Id="rId3" Type="http://schemas.openxmlformats.org/officeDocument/2006/relationships/image" Target="../media/image7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Slide 5: Outputs &amp; Results(Source: Screenshot 2025-12-16 213651.jpg)Title: Performance Under Pressure: Meta-Heuristics vs. BaselinesLeft Column: Data VisualizationChart Title: Total Tardiness (Lower is Better)(Insert Bar Chart comparing SPT, ACO, PSO across 3, 5, and 7 Machines)Data Table:ScenarioSPT (Baseline)ACOPSO (Best)3 Machines (Bottleneck)21181814 (-14%)17425 Machines (Balanced)264820459927 Machines (High Capacity)275223761794 (-35%)Right Column: Key TakeawaysBoth ACO and PSO consistently outperform the standard SPT rule.PSO demonstrates significant advantages, reducing tardiness by up to 35% in the 7-machine scenario.PSO sets the performance benchmark to beat: a Total Tardiness of 1794." id="50" name="Google Shape;50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lide 2: Input Parameters &amp; Data&#10;Simulation Environment:&#10;&#10;Built using SimPy (Discrete-Event Simulator) in Python.&#10;&#10;Key Input Parameters (Code Snippet): The following constants define the physics of our factory environment:&#10;&#10;Python&#10;&#10;# Source: JSSP_Simulation_Environment.py&#10;&#10;# Jobs arrive roughly every 25 seconds (Poisson Process)&#10;NEW_JOB_ARRIVAL_RATE = 25.0  &#10;&#10;# Machine Reliability Stats&#10;MEAN_TIME_TO_FAILURE = 200.0&#10;MEAN_TIME_TO_REPAIR = 10.0&#10;&#10;# Scalability Configurations Tested&#10;NUM_MACHINES = 3  # Also tested 5 and 7&#10;JOBS_PER_EPISODE = 20&#10;MAX_SIM_TIME = 1000&#10;Data Generation:&#10;&#10;Synthetic Workload: Jobs are generated stochastically with random processing times (5-15s) and priorities (1-5) to simulate realistic factory variability." id="51" name="Google Shape;5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CE5CD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jpg"/><Relationship Id="rId4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lide 1: Topic &amp; Overview (Based on Project Context &amp; Structure Requirement) Title: Optimizing Job Shop Scheduling (JSSP) With Deep Reinforcement Learning PROF. HAMIDREZA HEIDARI Team Members: Sanaboyina Satya Narasimha Rifshu Hussain Shaik Gnanasudha Patur Alwin Shaji Ankith Ramesh Babu"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" y="20061"/>
            <a:ext cx="9143545" cy="5103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 title="WhatsApp Image 2025-12-18 at 11.08.15 AM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55625" y="159250"/>
            <a:ext cx="1011575" cy="88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rofessional presentation slide titled 'DEEP REINFORCEMENT LEARNING NETWORK ARCHITECTURE' in bold Dark Maroon Serif text. Below the title is a thick maroon horizontal line. The background is Cream (Hex #F9F7F2). The layout is divided into two columns by a thin vertical maroon line.&#10;&#10;Left Column: 'Network Structure'&#10;&#10;Visual Style: Clean dark grey text with bold sub-headers explaining the logic.&#10;&#10;Content:&#10;&#10;Input Layer: Receives the State Vector.&#10;&#10;Hidden Layers: Two fully connected layers with 64 neurons each (ReLU).&#10;&#10;Output Layer: Softmax distribution for Action Selection.&#10;&#10;Right Column: 'Implementation Snippet'&#10;&#10;Visual Style: A Dark MacOS-style Code Window. It has a dark charcoal background with rounded corners. In the top-left corner, there are three window control dots (Red, Yellow, Green).&#10;&#10;Code Styling: Monospace font. Syntax highlighting: Orange for 'import/dict', Green for comments, Blue for values, White for standard text.&#10;&#10;Code Text: import torch as th # Explicitly defining the Neural Network Architecture # The 'net_arch' parameter reveals the hidden layers policy_kwargs = dict( activation_fn=th.nn.ReLU, net_arch=[64, 64] # Two hidden layers with 64 neurons each ) # Initialize PPO Agent with the defined Deep Network model = PPO('MlpPolicy', env, policy_kwargs=policy_kwargs, # Injecting the architecture learning_rate=0.0003, verbose=1)&#10;&#10;Style: High-contrast technical aesthetic. The dark code window pops against the light cream background." id="114" name="Google Shape;1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700" y="0"/>
            <a:ext cx="92106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rofessional presentation slide titled 'PERFORMANCE UNDER PRESSURE: DRL VS META-HEURISTICS VS BASELINES'. The background is cream/off-white with a maroon title underline. The layout is split into two columns.&#10;&#10;The LEFT column is titled 'Data Visualization' and features a GROUPED BAR CHART with a clear LEGEND at the top. The chart has 3 clusters on the X-axis: '3 Machines', '5 Machines', and '7 Machines'. Each cluster has 4 distinct colored bars matching the legend: 1. Slate Grey Bar: Labeled 'SPT (Baseline)' (Tallest) 2. Light Orange Bar: Labeled 'ACO' (Medium height) 3. Terracotta/Dark Orange Bar: Labeled 'PSO' (Short height) 4. Dark Maroon Bar: Labeled 'Deep RL' (Extremely short, near zero, flat on axis).&#10;&#10;Below the chart is a data table with rows for the scenarios and columns for the 4 algorithms. The RIGHT column is titled 'Key Takeaways' and contains 3 bullet points. The design style is clean, corporate, flat vector art Title: PERFORMANCE UNDER PRESSURE: DRL VS META-HEURISTICS VS BASELINES&#10;&#10;Key Takeaways (Right Column):&#10;&#10;Heuristic Optimization:&#10;&#10;Both ACO and PSO successfully reduced tardiness compared to the standard SPT rule. PSO performed best among heuristics, achieving a ~35% reduction in the 7-machine scenario (1794 vs 2752).&#10;&#10;The DRL Quantum Leap:&#10;&#10;The Deep RL (PPO) agent completely redefined the performance scale. It achieved near-zero tardiness (0-9s) across all scenarios, outperforming even the best PSO result by &gt;99%.&#10;&#10;Conclusion:&#10;&#10;While meta-heuristics like PSO can optimize a schedule, Deep RL learns to prevent problems entirely. It solved the scheduling logic so effectively that tardiness was virtually eliminated. Chart/Table Data:ScenarioSPT (Baseline)ACOPSO (Best Heuristic)Deep RL (New)3 Machines (Bottleneck)21181814174235 Machines (Balanced)2648204599297 Machines (High Capacity)2752237617940" id="119" name="Google Shape;11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4" title="Screenshot 2025-12-18 02100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4300" y="0"/>
            <a:ext cx="92082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4"/>
          <p:cNvSpPr/>
          <p:nvPr/>
        </p:nvSpPr>
        <p:spPr>
          <a:xfrm>
            <a:off x="8374250" y="4982775"/>
            <a:ext cx="769800" cy="160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F6F5F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rofessional presentation slide titled 'COMPARATIVE ANALYSIS: BENCHMARKING &amp; REFERENCE COMPARISON' in bold Dark Maroon text with a thick underline. Background is Cream (Hex #F9F7F2). The layout is divided into two columns by a thin vertical maroon line.&#10;&#10;Left Column: 'Project Performance (Our Findings)'&#10;&#10;Sub-header: 'vs. Static Rules (SPT/FIFO):'&#10;&#10;Bullet Point: Deep RL (PPO) achieved near-zero tardiness (0-9s) across all scales, outperforming the standard SPT baseline by &gt;99%.&#10;&#10;Sub-header: 'vs. Meta-Heuristics (ACO/PSO):'&#10;&#10;Bullet Point: PSO was the strongest heuristic (1794s tardiness). However, Deep RL outperformed even PSO by virtually eliminating delays entirely.&#10;&#10;Sub-header: 'Conclusion:'&#10;&#10;Bullet Point: While Heuristics (PSO) optimize a reaction to problems, Deep RL learns a proactive policy to prevent bottlenecks before they occur.&#10;&#10;Right Column: 'Alignment with Reference Paper'&#10;&#10;Sub-header: 'Reference Study:'&#10;&#10;Text: Solving a Job Shop Scheduling Problem Using Reinforcement Learning Approaches.&#10;&#10;Sub-header: 'Validation of Hypothesis:'&#10;&#10;Text: The reference paper hypothesized that RL agents generally outperform static rules. Our results (DRL &gt; SPT) strongly validate this.&#10;&#10;Sub-header: 'The Upgrade to PPO (Our Contribution):'&#10;&#10;Text: The reference paper used 'DQN', which struggles with stability. We advanced to PPO (Proximal Policy Optimization). PPO uses a 'Clipped Objective' function to ensure stable training.&#10;&#10;Sub-header: 'Outcome:'&#10;&#10;Text: This stability allowed our agent to converge to an Optimal Policy (Zero Tardiness), solving the convergence issues hinted at in the reference study.&#10;&#10;Style: Clean academic layout, strict alignment, distinct bold headers for every section." id="130" name="Google Shape;13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700" y="0"/>
            <a:ext cx="92106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rofessional presentation slide titled 'PROJECT OUTCOMES &amp; FUTURE RECOMMENDATIONS' in bold Dark Maroon text with a thick underline. Background is Cream (Hex #F9F7F2). The layout is divided into two columns by a thin vertical maroon line.&#10;&#10;Left Column: 'Key Deliverables (What We Built)'&#10;&#10;Visual Style: Use large Orange Checkmark icons (✔) for each bullet point instead of standard dots.&#10;&#10;Item 1: The Digital Twin (Simulation): Developed a robust SimPy-based manufacturing environment that accurately mimics stochastic factory dynamics (random arrivals &amp; breakdowns).&#10;&#10;Item 2: The Autonomous Agent: Successfully trained a PPO (Deep RL) agent that learns complex scheduling policies, achieving Zero Tardiness.&#10;&#10;Item 3: Validation Suite: Created a benchmarking framework comparing RL against Industry Standards (SPT) and Meta-Heuristics (PSO).&#10;&#10;Right Column: 'Limitations &amp; Future Recommendations'&#10;&#10;Visual Style: Use standard dark grey bullet points.&#10;&#10;Sub-header: 'Current Scope Constraints:'&#10;&#10;Item: Fixed Layout: The model is currently optimized for a specific 3x5 Job Shop instance.&#10;&#10;Sub-header: 'Future Recommendations:'&#10;&#10;Item: Scalability Testing: Validate the agent on larger benchmark instances (e.g., 10x10 Taillard) to ensure performance holds at scale.&#10;&#10;Item: Real-World Integration: Connect simulation logic to real historical production data to fine-tune the reward function.&#10;&#10;Style: Clean academic layout, strict alignment, replicating the 'Tangible Outputs' slide style" id="135" name="Google Shape;13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700" y="0"/>
            <a:ext cx="92106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rofessional academic presentation slide on a light cream paper-texture background (Hex #F9F7F2). At the top, the title 'REFERENCES &amp; KEY SOURCES' is in dark maroon text, with a thick dark maroon horizontal line directly below it. Below the line is a clean, numbered list of four academic citations in slate grey text with standard formatting:&#10;&#10;Belmamoune, A., et al. (2023). Solving a Job Shop Scheduling Problem Using Reinforcement Learning Approaches.&#10;&#10;Schulman, J., et al. (2017). Proximal Policy Optimization (PPO) Algorithms.&#10;&#10;Raffin, A., et al. (2021). Stable-Baselines3: Reliable Reinforcement Learning Implementations. Journal of Machine Learning Research.&#10;&#10;Zhang, L., et al. (2019). Deep Reinforcement Learning for Job Shop Scheduling. IEEE Transactions on Industrial Informatics. The overall style is minimalist, clean, and scholarly" id="140" name="Google Shape;1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700" y="0"/>
            <a:ext cx="92106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nal THANK YOU slide" id="145" name="Google Shape;14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8"/>
          <p:cNvSpPr/>
          <p:nvPr/>
        </p:nvSpPr>
        <p:spPr>
          <a:xfrm>
            <a:off x="3276275" y="3678625"/>
            <a:ext cx="2701500" cy="1297500"/>
          </a:xfrm>
          <a:prstGeom prst="rect">
            <a:avLst/>
          </a:prstGeom>
          <a:solidFill>
            <a:srgbClr val="F1EEDF"/>
          </a:solidFill>
          <a:ln cap="flat" cmpd="sng" w="9525">
            <a:solidFill>
              <a:srgbClr val="F1EE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Industrial Problem:&#10;&#10;Modern factories face dynamic disruptions: machine breakdowns, random urgent orders, and tool changes.&#10;&#10;Static schedules (like FIFO/SPT) fail to adapt, leading to bottlenecks and high tardiness.&#10;&#10;Main Goal:&#10;&#10;To develop an adaptive scheduling system that minimizes Total Tardiness and Makespan in real-time, surpassing static rules."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9936"/>
            <a:ext cx="9143544" cy="51075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5" y="11"/>
            <a:ext cx="9143544" cy="5107534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7"/>
          <p:cNvSpPr/>
          <p:nvPr/>
        </p:nvSpPr>
        <p:spPr>
          <a:xfrm>
            <a:off x="8025" y="24100"/>
            <a:ext cx="9144000" cy="980400"/>
          </a:xfrm>
          <a:prstGeom prst="rect">
            <a:avLst/>
          </a:prstGeom>
          <a:solidFill>
            <a:srgbClr val="F6F2E6"/>
          </a:solidFill>
          <a:ln cap="flat" cmpd="sng" w="9525">
            <a:solidFill>
              <a:srgbClr val="F6F2E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7"/>
          <p:cNvSpPr txBox="1"/>
          <p:nvPr/>
        </p:nvSpPr>
        <p:spPr>
          <a:xfrm>
            <a:off x="469275" y="329500"/>
            <a:ext cx="82215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 u="sng">
                <a:solidFill>
                  <a:srgbClr val="4B4C47"/>
                </a:solidFill>
                <a:latin typeface="EB Garamond"/>
                <a:ea typeface="EB Garamond"/>
                <a:cs typeface="EB Garamond"/>
                <a:sym typeface="EB Garamond"/>
              </a:rPr>
              <a:t>Algorithm + Simulation Flowchart (Part 2)</a:t>
            </a:r>
            <a:endParaRPr b="1" sz="2800" u="sng">
              <a:solidFill>
                <a:srgbClr val="4B4C47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9" name="Google Shape;79;p17"/>
          <p:cNvSpPr/>
          <p:nvPr/>
        </p:nvSpPr>
        <p:spPr>
          <a:xfrm>
            <a:off x="3423225" y="2545475"/>
            <a:ext cx="418500" cy="398400"/>
          </a:xfrm>
          <a:prstGeom prst="rect">
            <a:avLst/>
          </a:prstGeom>
          <a:solidFill>
            <a:srgbClr val="EE8D26"/>
          </a:solidFill>
          <a:ln cap="flat" cmpd="sng" w="9525">
            <a:solidFill>
              <a:srgbClr val="EE8D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7"/>
          <p:cNvSpPr txBox="1"/>
          <p:nvPr/>
        </p:nvSpPr>
        <p:spPr>
          <a:xfrm>
            <a:off x="3299125" y="2471675"/>
            <a:ext cx="701400" cy="1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PPO</a:t>
            </a:r>
            <a:endParaRPr b="1" sz="6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(Policy Optimisation)</a:t>
            </a:r>
            <a:endParaRPr b="1" sz="5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81" name="Google Shape;81;p17"/>
          <p:cNvSpPr/>
          <p:nvPr/>
        </p:nvSpPr>
        <p:spPr>
          <a:xfrm>
            <a:off x="2444750" y="2514025"/>
            <a:ext cx="418500" cy="459000"/>
          </a:xfrm>
          <a:prstGeom prst="rect">
            <a:avLst/>
          </a:prstGeom>
          <a:solidFill>
            <a:srgbClr val="367DCB"/>
          </a:solidFill>
          <a:ln cap="flat" cmpd="sng" w="9525">
            <a:solidFill>
              <a:srgbClr val="367D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7"/>
          <p:cNvSpPr txBox="1"/>
          <p:nvPr/>
        </p:nvSpPr>
        <p:spPr>
          <a:xfrm>
            <a:off x="2291750" y="2471675"/>
            <a:ext cx="7014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ACO</a:t>
            </a:r>
            <a:endParaRPr sz="600">
              <a:solidFill>
                <a:schemeClr val="lt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(Pheromone Calculation)</a:t>
            </a:r>
            <a:endParaRPr sz="600">
              <a:solidFill>
                <a:schemeClr val="lt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83" name="Google Shape;83;p17"/>
          <p:cNvSpPr/>
          <p:nvPr/>
        </p:nvSpPr>
        <p:spPr>
          <a:xfrm>
            <a:off x="2944100" y="2508250"/>
            <a:ext cx="418500" cy="398400"/>
          </a:xfrm>
          <a:prstGeom prst="rect">
            <a:avLst/>
          </a:prstGeom>
          <a:solidFill>
            <a:srgbClr val="45B175"/>
          </a:solidFill>
          <a:ln cap="flat" cmpd="sng" w="9525">
            <a:solidFill>
              <a:srgbClr val="45B1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7"/>
          <p:cNvSpPr txBox="1"/>
          <p:nvPr/>
        </p:nvSpPr>
        <p:spPr>
          <a:xfrm>
            <a:off x="2854550" y="2471675"/>
            <a:ext cx="5976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PSO</a:t>
            </a:r>
            <a:endParaRPr sz="600">
              <a:solidFill>
                <a:schemeClr val="lt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(Priority Score Calculation)</a:t>
            </a:r>
            <a:endParaRPr sz="600">
              <a:solidFill>
                <a:schemeClr val="lt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85" name="Google Shape;85;p17"/>
          <p:cNvSpPr/>
          <p:nvPr/>
        </p:nvSpPr>
        <p:spPr>
          <a:xfrm>
            <a:off x="3954425" y="2575625"/>
            <a:ext cx="377100" cy="212100"/>
          </a:xfrm>
          <a:prstGeom prst="rect">
            <a:avLst/>
          </a:prstGeom>
          <a:solidFill>
            <a:srgbClr val="993CA4"/>
          </a:solidFill>
          <a:ln cap="flat" cmpd="sng" w="9525">
            <a:solidFill>
              <a:srgbClr val="993CA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 txBox="1"/>
          <p:nvPr/>
        </p:nvSpPr>
        <p:spPr>
          <a:xfrm>
            <a:off x="3797075" y="2471675"/>
            <a:ext cx="6582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Baseline Heuristics</a:t>
            </a:r>
            <a:endParaRPr sz="600">
              <a:solidFill>
                <a:schemeClr val="lt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1233100" y="2244650"/>
            <a:ext cx="658200" cy="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(Job Arrival)</a:t>
            </a:r>
            <a:endParaRPr sz="500">
              <a:solidFill>
                <a:schemeClr val="dk2"/>
              </a:solidFill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1492250" y="3115925"/>
            <a:ext cx="952500" cy="1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</a:rPr>
              <a:t>(Machine free)</a:t>
            </a:r>
            <a:endParaRPr sz="600">
              <a:solidFill>
                <a:schemeClr val="dk2"/>
              </a:solidFill>
            </a:endParaRPr>
          </a:p>
        </p:txBody>
      </p:sp>
      <p:sp>
        <p:nvSpPr>
          <p:cNvPr id="89" name="Google Shape;89;p17"/>
          <p:cNvSpPr/>
          <p:nvPr/>
        </p:nvSpPr>
        <p:spPr>
          <a:xfrm>
            <a:off x="2170825" y="2244650"/>
            <a:ext cx="155100" cy="169800"/>
          </a:xfrm>
          <a:prstGeom prst="rect">
            <a:avLst/>
          </a:prstGeom>
          <a:solidFill>
            <a:srgbClr val="F7F5E8"/>
          </a:solidFill>
          <a:ln cap="flat" cmpd="sng" w="9525">
            <a:solidFill>
              <a:srgbClr val="F6F2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&quot;A professional diagram of the Reinforcement Learning Cycle on a clean cream background (Hex #F9F7F2). On the left, a distinct rectangular container labeled 'PPO Agent' containing a 'Neural Network' icon in Dark Maroon. On the right, a rectangular container labeled 'JSSP Environment' containing a 'Factory/Gears' icon in Slate Grey. Two curved arrows create a feedback loop between them.1. Top Arrow (Agent to Env): Labeled 'Action ($A_t$): Select Machine' in Terracotta Orange.2. Bottom Arrow (Env to Agent): Labeled 'State ($S_t$) &amp; Reward ($R_t$)' in Terracotta Orange.Style: Flat, academic vector graphics. Minimalist. Color palette: Slate Grey, Dark Maroon, Terracotta Orange.Title:Deep Reinforcement Learning Architecture (PPO)Subtitle:The Agent-Environment Interaction LoopText Blocks (Technical Definitions):1. The Agent (The Brain):Algorithm: Proximal Policy Optimization (PPO).Role: Learns a &quot;Policy&quot; ($\pi$) that maps factory states to the best scheduling actions.2. State Space (The Input):What the agent &quot;sees&quot; at every step:Machine Status: Is the machine idle or busy?Job Queue: Number of jobs waiting, due dates, and priority levels.3. Action Space (The Output):What the agent can &quot;do&quot;:Discrete Action: Select a specific machine (e.g., Machine 1, 2, or 3) to process the next job in the queue.4. Reward Function (The Feedback):How the agent learns good vs. bad:Penalty: Negative reward equal to the job's Tardiness.Goal: Maximize total reward (which equals minimizing total tardiness)."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700" y="0"/>
            <a:ext cx="92106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lide 3a: Algorithm Core Idea - ACO(Source: Screenshot 2025-12-16 213634.jpg)Title: Challenger 1: Learning from the Path with Ant Colony Optimization (ACO)Left Column: Core IdeaCore Idea: Virtual &quot;ants&quot; build schedules. Paths that result in low tardiness are reinforced with &quot;pheromone,&quot; guiding future ants toward historically successful choices.The Decision Logic: The probability of choosing a machine is a function of two competing factors:History (Pheromone, $\tau$): How well has this choice worked in the past?Heuristic ($\eta$): How good does this choice look right now (e.g., machine load)?Right Column: Implementation Core (Code Snippet)Python# Source: ACO_Heuristic.py&#10;def _select_machine(self, ctx, decision_machines):&#10;    # 1. Get Pheromone levels (the historical guide)&#10;    taus = np.array([self.pheromones[i] for i in decision_machines])&#10;&#10;    # 2. Get Heuristic info (the current state)&#10;    etas = np.array([self._heuristic_for_machine(ctx, i) &#10;                     for i in decision_machines])&#10;&#10;    # 3. Calculate Probability: P ∝ (τ^α) * (η^β)&#10;    numerators = (taus ** self.alpha) * (etas ** self.beta)&#10;    probs = numerators / numerators.sum()&#10;&#10;    # 4. Make a weighted random choice&#10;    return np.random.choice(decision_machines, p=probs)"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lide 3b: Algorithm Core Idea - PSO(Source: Screenshot 2025-12-16 213643.jpg)Title: Challenger 2: Evolving the Optimal Formula with Particle Swarm Optimization (PSO)Left Column: Core IdeaCore Idea: Instead of building one schedule, PSO optimizes the priority formula used to make every decision. A &quot;swarm&quot; of potential formulas (particles) converges on the best one.The Particle: Each &quot;particle&quot; is a set of weights for key job characteristics:$W_1$: Shortest Processing Time (SPT)$W_2$: Earliest Due Date (EDD)$W_3$: Stated Job Priority(Visual Note: Include the dot-grid diagram illustrating particles converging on &quot;Optimal Weights&quot;)Right Column: The Optimized Formula (Code Snippet)Python# Source: PSO_Heuristic.py&#10;def pso_scheduler(ctx, weights):&#10;    # The optimal weights (W1, W2, W3) are &#10;    # found by the swarm&#10;    W1, W2, W3 = weights&#10;&#10;    # Each job in the queue is scored using &#10;    # this dynamic formula&#10;    priority_score = (W1 * spt_factor) + \&#10;                     (W2 * edd_factor) + \&#10;                     (W3 * priority_factor)&#10;&#10;    # The job with the highest score is &#10;    # selected next&#10;    # ... logic to find max score ..."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lide Layout InstructionsBackground: Off-white / Cream (same as Challenger 2).Font Style:Title: Serif (Georgia/Times New Roman), Bold, Dark Black.Body: Sans-Serif (Arial/Roboto), Dark Grey.Code: Monospace (Courier New/Consolas), Green/Blue syntax highlighting.Accents: Use the same Maroon/Dark Red horizontal line under the title.Content to Copy &amp; Paste1. Title SectionTitle Text: Challenger 3: Automating Optimization with Optuna &amp; PPODivider: [Insert thin horizontal maroon line below title]2. Left Column (Concept &amp; Logic)Header: Core Idea:Text:Instead of manually tuning PPO hyperparameters, Optuna is used to automatically search for configurations that optimize scheduling performance. Each &quot;trial&quot; evaluates a candidate parameter set using simulation-based KPIs.Header: The Trial (Optuna Objective):Text:Each Optuna trial defines a PPO configuration by sampling from key learning parameters:Learning Rate: Speed of adaptation ($\alpha$)Gamma: Future reward weighting ($\gamma$)Rollout Steps: Data collection horizonBatch Size: Training chunk sizeEntropy Coef: Exploration incentive(Tip: Add a small icon of a graph or gears at the bottom left if space permits, similar to the particle icon in the previous slide.)3. Right Column (Code Implementation)Header: The Search Space (Code Snippet):Code Box Content:(Create a text box with a very light grey background to match the Challenger 2 code box style, or use dark mode if you prefer contrast).Python# Source: PPO_Optuna_Tuning.py&#10;def objective(trial):&#10;    # Define the dynamic search space&#10;    params = {&#10;        &quot;learning_rate&quot;: trial.suggest_float(&quot;lr&quot;, 1e-5, 1e-3, log=True),&#10;        &quot;gamma&quot;: trial.suggest_float(&quot;gamma&quot;, 0.9, 0.9999),&#10;        &quot;n_steps&quot;: trial.suggest_categorical(&quot;n_steps&quot;, [512, 1024, 2048]),&#10;        &quot;batch_size&quot;: trial.suggest_categorical(&quot;batch_size&quot;, [32, 64, 128]),&#10;        &quot;ent_coef&quot;: trial.suggest_float(&quot;ent_coef&quot;, 1e-5, 0.01, log=True),&#10;    }&#10;&#10;    # Initialize and Train PPO Agent&#10;    model = PPO(&quot;MlpPolicy&quot;, env, **params)&#10;    model.learn(total_timesteps=10000)&#10;    &#10;    return mean_reward&#10;Prompt for AI Image Generator (If needed)If you are generating this slide as an image, use this prompt to enforce the style:&quot;A professional presentation slide with a cream background and maroon accent line. Title at top: 'Challenger 3: Automating Optimization with Optuna &amp; PPO'. Left column contains explanatory text with bullet points about Learning Rate and Gamma. Right column contains a Python code snippet box titled 'The Search Space'. The style should match a previous slide regarding Particle Swarm Optimization: clean, academic, serif title font, flat design.&quot;"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